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07"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7C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4"/>
  </p:normalViewPr>
  <p:slideViewPr>
    <p:cSldViewPr snapToGrid="0" snapToObjects="1">
      <p:cViewPr>
        <p:scale>
          <a:sx n="101" d="100"/>
          <a:sy n="101" d="100"/>
        </p:scale>
        <p:origin x="1544"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B56272-F62E-7447-89B5-0E1CCFCF2272}" type="datetimeFigureOut">
              <a:rPr lang="ru-RU" smtClean="0"/>
              <a:t>23.08.2024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826C4D-0587-D14E-AF08-77417CF25CCD}" type="slidenum">
              <a:rPr lang="ru-RU" smtClean="0"/>
              <a:t>‹#›</a:t>
            </a:fld>
            <a:endParaRPr lang="ru-RU"/>
          </a:p>
        </p:txBody>
      </p:sp>
    </p:spTree>
    <p:extLst>
      <p:ext uri="{BB962C8B-B14F-4D97-AF65-F5344CB8AC3E}">
        <p14:creationId xmlns:p14="http://schemas.microsoft.com/office/powerpoint/2010/main" val="3785584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2826C4D-0587-D14E-AF08-77417CF25CCD}" type="slidenum">
              <a:rPr lang="ru-RU" smtClean="0"/>
              <a:t>5</a:t>
            </a:fld>
            <a:endParaRPr lang="ru-RU"/>
          </a:p>
        </p:txBody>
      </p:sp>
    </p:spTree>
    <p:extLst>
      <p:ext uri="{BB962C8B-B14F-4D97-AF65-F5344CB8AC3E}">
        <p14:creationId xmlns:p14="http://schemas.microsoft.com/office/powerpoint/2010/main" val="3266304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ru-RU"/>
              <a:t>Образец заголовка</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FA84B19-8100-F940-A8CD-F3057248DC4E}" type="datetimeFigureOut">
              <a:rPr lang="ru-RU" smtClean="0"/>
              <a:t>23.08.2024</a:t>
            </a:fld>
            <a:endParaRPr lang="ru-RU"/>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ru-RU"/>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A4D451CD-E3B0-FE4E-B12B-DAF80528D946}" type="slidenum">
              <a:rPr lang="ru-RU" smtClean="0"/>
              <a:t>‹#›</a:t>
            </a:fld>
            <a:endParaRPr lang="ru-RU"/>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47053216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FA84B19-8100-F940-A8CD-F3057248DC4E}" type="datetimeFigureOut">
              <a:rPr lang="ru-RU" smtClean="0"/>
              <a:t>23.08.2024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4D451CD-E3B0-FE4E-B12B-DAF80528D946}" type="slidenum">
              <a:rPr lang="ru-RU" smtClean="0"/>
              <a:t>‹#›</a:t>
            </a:fld>
            <a:endParaRPr lang="ru-RU"/>
          </a:p>
        </p:txBody>
      </p:sp>
    </p:spTree>
    <p:extLst>
      <p:ext uri="{BB962C8B-B14F-4D97-AF65-F5344CB8AC3E}">
        <p14:creationId xmlns:p14="http://schemas.microsoft.com/office/powerpoint/2010/main" val="4195607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FA84B19-8100-F940-A8CD-F3057248DC4E}" type="datetimeFigureOut">
              <a:rPr lang="ru-RU" smtClean="0"/>
              <a:t>23.08.2024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4D451CD-E3B0-FE4E-B12B-DAF80528D946}" type="slidenum">
              <a:rPr lang="ru-RU" smtClean="0"/>
              <a:t>‹#›</a:t>
            </a:fld>
            <a:endParaRPr lang="ru-RU"/>
          </a:p>
        </p:txBody>
      </p:sp>
    </p:spTree>
    <p:extLst>
      <p:ext uri="{BB962C8B-B14F-4D97-AF65-F5344CB8AC3E}">
        <p14:creationId xmlns:p14="http://schemas.microsoft.com/office/powerpoint/2010/main" val="2796602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FA84B19-8100-F940-A8CD-F3057248DC4E}" type="datetimeFigureOut">
              <a:rPr lang="ru-RU" smtClean="0"/>
              <a:t>23.08.2024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4D451CD-E3B0-FE4E-B12B-DAF80528D946}" type="slidenum">
              <a:rPr lang="ru-RU" smtClean="0"/>
              <a:t>‹#›</a:t>
            </a:fld>
            <a:endParaRPr lang="ru-RU"/>
          </a:p>
        </p:txBody>
      </p:sp>
    </p:spTree>
    <p:extLst>
      <p:ext uri="{BB962C8B-B14F-4D97-AF65-F5344CB8AC3E}">
        <p14:creationId xmlns:p14="http://schemas.microsoft.com/office/powerpoint/2010/main" val="3189551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ru-RU"/>
              <a:t>Образец заголовка</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FA84B19-8100-F940-A8CD-F3057248DC4E}" type="datetimeFigureOut">
              <a:rPr lang="ru-RU" smtClean="0"/>
              <a:t>23.08.2024</a:t>
            </a:fld>
            <a:endParaRPr lang="ru-RU"/>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ru-RU"/>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A4D451CD-E3B0-FE4E-B12B-DAF80528D946}" type="slidenum">
              <a:rPr lang="ru-RU" smtClean="0"/>
              <a:t>‹#›</a:t>
            </a:fld>
            <a:endParaRPr lang="ru-RU"/>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87292821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ru-RU"/>
              <a:t>Образец заголовка</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BFA84B19-8100-F940-A8CD-F3057248DC4E}" type="datetimeFigureOut">
              <a:rPr lang="ru-RU" smtClean="0"/>
              <a:t>23.08.2024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4D451CD-E3B0-FE4E-B12B-DAF80528D946}" type="slidenum">
              <a:rPr lang="ru-RU" smtClean="0"/>
              <a:t>‹#›</a:t>
            </a:fld>
            <a:endParaRPr lang="ru-RU"/>
          </a:p>
        </p:txBody>
      </p:sp>
    </p:spTree>
    <p:extLst>
      <p:ext uri="{BB962C8B-B14F-4D97-AF65-F5344CB8AC3E}">
        <p14:creationId xmlns:p14="http://schemas.microsoft.com/office/powerpoint/2010/main" val="428915498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ru-RU"/>
              <a:t>Образец заголовка</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BFA84B19-8100-F940-A8CD-F3057248DC4E}" type="datetimeFigureOut">
              <a:rPr lang="ru-RU" smtClean="0"/>
              <a:t>23.08.2024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4D451CD-E3B0-FE4E-B12B-DAF80528D946}" type="slidenum">
              <a:rPr lang="ru-RU" smtClean="0"/>
              <a:t>‹#›</a:t>
            </a:fld>
            <a:endParaRPr lang="ru-RU"/>
          </a:p>
        </p:txBody>
      </p:sp>
    </p:spTree>
    <p:extLst>
      <p:ext uri="{BB962C8B-B14F-4D97-AF65-F5344CB8AC3E}">
        <p14:creationId xmlns:p14="http://schemas.microsoft.com/office/powerpoint/2010/main" val="18120712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BFA84B19-8100-F940-A8CD-F3057248DC4E}" type="datetimeFigureOut">
              <a:rPr lang="ru-RU" smtClean="0"/>
              <a:t>23.08.2024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4D451CD-E3B0-FE4E-B12B-DAF80528D946}" type="slidenum">
              <a:rPr lang="ru-RU" smtClean="0"/>
              <a:t>‹#›</a:t>
            </a:fld>
            <a:endParaRPr lang="ru-RU"/>
          </a:p>
        </p:txBody>
      </p:sp>
    </p:spTree>
    <p:extLst>
      <p:ext uri="{BB962C8B-B14F-4D97-AF65-F5344CB8AC3E}">
        <p14:creationId xmlns:p14="http://schemas.microsoft.com/office/powerpoint/2010/main" val="1345483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A84B19-8100-F940-A8CD-F3057248DC4E}" type="datetimeFigureOut">
              <a:rPr lang="ru-RU" smtClean="0"/>
              <a:t>23.08.2024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4D451CD-E3B0-FE4E-B12B-DAF80528D946}" type="slidenum">
              <a:rPr lang="ru-RU" smtClean="0"/>
              <a:t>‹#›</a:t>
            </a:fld>
            <a:endParaRPr lang="ru-RU"/>
          </a:p>
        </p:txBody>
      </p:sp>
    </p:spTree>
    <p:extLst>
      <p:ext uri="{BB962C8B-B14F-4D97-AF65-F5344CB8AC3E}">
        <p14:creationId xmlns:p14="http://schemas.microsoft.com/office/powerpoint/2010/main" val="294564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ru-RU"/>
              <a:t>Образец заголовка</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FA84B19-8100-F940-A8CD-F3057248DC4E}" type="datetimeFigureOut">
              <a:rPr lang="ru-RU" smtClean="0"/>
              <a:t>23.08.2024</a:t>
            </a:fld>
            <a:endParaRPr lang="ru-RU"/>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ru-RU"/>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4D451CD-E3B0-FE4E-B12B-DAF80528D946}" type="slidenum">
              <a:rPr lang="ru-RU" smtClean="0"/>
              <a:t>‹#›</a:t>
            </a:fld>
            <a:endParaRPr lang="ru-RU"/>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9454276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FA84B19-8100-F940-A8CD-F3057248DC4E}" type="datetimeFigureOut">
              <a:rPr lang="ru-RU" smtClean="0"/>
              <a:t>23.08.2024</a:t>
            </a:fld>
            <a:endParaRPr lang="ru-RU"/>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ru-RU"/>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4D451CD-E3B0-FE4E-B12B-DAF80528D946}" type="slidenum">
              <a:rPr lang="ru-RU" smtClean="0"/>
              <a:t>‹#›</a:t>
            </a:fld>
            <a:endParaRPr lang="ru-RU"/>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45639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FA84B19-8100-F940-A8CD-F3057248DC4E}" type="datetimeFigureOut">
              <a:rPr lang="ru-RU" smtClean="0"/>
              <a:t>23.08.2024</a:t>
            </a:fld>
            <a:endParaRPr lang="ru-RU"/>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ru-RU"/>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A4D451CD-E3B0-FE4E-B12B-DAF80528D946}" type="slidenum">
              <a:rPr lang="ru-RU" smtClean="0"/>
              <a:t>‹#›</a:t>
            </a:fld>
            <a:endParaRPr lang="ru-RU"/>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5114118"/>
      </p:ext>
    </p:extLst>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 id="2147484418"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6C1425-9486-0445-9D36-392E68DA6DBC}"/>
              </a:ext>
            </a:extLst>
          </p:cNvPr>
          <p:cNvSpPr>
            <a:spLocks noGrp="1"/>
          </p:cNvSpPr>
          <p:nvPr>
            <p:ph type="ctrTitle"/>
          </p:nvPr>
        </p:nvSpPr>
        <p:spPr>
          <a:xfrm>
            <a:off x="1915126" y="1911744"/>
            <a:ext cx="8361229" cy="2098226"/>
          </a:xfrm>
        </p:spPr>
        <p:txBody>
          <a:bodyPr/>
          <a:lstStyle/>
          <a:p>
            <a:r>
              <a:rPr lang="ru-RU" sz="4800" dirty="0"/>
              <a:t>Исследование рынка общественного питания в Г. Москва</a:t>
            </a:r>
          </a:p>
        </p:txBody>
      </p:sp>
      <p:sp>
        <p:nvSpPr>
          <p:cNvPr id="3" name="Подзаголовок 2">
            <a:extLst>
              <a:ext uri="{FF2B5EF4-FFF2-40B4-BE49-F238E27FC236}">
                <a16:creationId xmlns:a16="http://schemas.microsoft.com/office/drawing/2014/main" id="{F491EA14-C661-8E43-84CD-EE8F9D1AFC83}"/>
              </a:ext>
            </a:extLst>
          </p:cNvPr>
          <p:cNvSpPr>
            <a:spLocks noGrp="1"/>
          </p:cNvSpPr>
          <p:nvPr>
            <p:ph type="subTitle" idx="1"/>
          </p:nvPr>
        </p:nvSpPr>
        <p:spPr>
          <a:xfrm>
            <a:off x="2679903" y="4418616"/>
            <a:ext cx="6831673" cy="1086237"/>
          </a:xfrm>
        </p:spPr>
        <p:txBody>
          <a:bodyPr/>
          <a:lstStyle/>
          <a:p>
            <a:r>
              <a:rPr lang="ru-RU" dirty="0"/>
              <a:t>Автор: Лычагин Дмитрий</a:t>
            </a:r>
          </a:p>
        </p:txBody>
      </p:sp>
    </p:spTree>
    <p:extLst>
      <p:ext uri="{BB962C8B-B14F-4D97-AF65-F5344CB8AC3E}">
        <p14:creationId xmlns:p14="http://schemas.microsoft.com/office/powerpoint/2010/main" val="421603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E442EAA7-085C-1248-9AE8-8962F6A4FBFF}"/>
              </a:ext>
            </a:extLst>
          </p:cNvPr>
          <p:cNvPicPr>
            <a:picLocks noGrp="1" noChangeAspect="1"/>
          </p:cNvPicPr>
          <p:nvPr>
            <p:ph idx="1"/>
          </p:nvPr>
        </p:nvPicPr>
        <p:blipFill>
          <a:blip r:embed="rId2"/>
          <a:stretch>
            <a:fillRect/>
          </a:stretch>
        </p:blipFill>
        <p:spPr>
          <a:xfrm>
            <a:off x="4304660" y="1768206"/>
            <a:ext cx="7630721" cy="4742762"/>
          </a:xfrm>
        </p:spPr>
      </p:pic>
      <p:sp>
        <p:nvSpPr>
          <p:cNvPr id="6" name="Заголовок 1">
            <a:extLst>
              <a:ext uri="{FF2B5EF4-FFF2-40B4-BE49-F238E27FC236}">
                <a16:creationId xmlns:a16="http://schemas.microsoft.com/office/drawing/2014/main" id="{7FE196BF-CD99-BD4E-9A23-CD23D38DD463}"/>
              </a:ext>
            </a:extLst>
          </p:cNvPr>
          <p:cNvSpPr txBox="1">
            <a:spLocks/>
          </p:cNvSpPr>
          <p:nvPr/>
        </p:nvSpPr>
        <p:spPr>
          <a:xfrm>
            <a:off x="1389961" y="247650"/>
            <a:ext cx="10713904"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ru-RU" dirty="0"/>
              <a:t>Распределение количества кофеен по районам </a:t>
            </a:r>
          </a:p>
        </p:txBody>
      </p:sp>
      <p:sp>
        <p:nvSpPr>
          <p:cNvPr id="8" name="TextBox 7">
            <a:extLst>
              <a:ext uri="{FF2B5EF4-FFF2-40B4-BE49-F238E27FC236}">
                <a16:creationId xmlns:a16="http://schemas.microsoft.com/office/drawing/2014/main" id="{693325EE-7269-FC42-A43F-27C4DAF6FC70}"/>
              </a:ext>
            </a:extLst>
          </p:cNvPr>
          <p:cNvSpPr txBox="1"/>
          <p:nvPr/>
        </p:nvSpPr>
        <p:spPr>
          <a:xfrm>
            <a:off x="944698" y="1733550"/>
            <a:ext cx="3208662" cy="3046988"/>
          </a:xfrm>
          <a:prstGeom prst="rect">
            <a:avLst/>
          </a:prstGeom>
          <a:noFill/>
        </p:spPr>
        <p:txBody>
          <a:bodyPr wrap="square">
            <a:spAutoFit/>
          </a:bodyPr>
          <a:lstStyle/>
          <a:p>
            <a:pPr marL="285750" indent="-285750">
              <a:buFont typeface="Wingdings" pitchFamily="2" charset="2"/>
              <a:buChar char="§"/>
            </a:pPr>
            <a:r>
              <a:rPr lang="ru-RU" sz="1600" dirty="0">
                <a:solidFill>
                  <a:srgbClr val="000000"/>
                </a:solidFill>
              </a:rPr>
              <a:t>В центре Москвы - огромное количество кофеен, следовательно, огромная конкуренция. Следующий район - САО. Там кофеен более чем в 2 раза меньше, чем в ЦАО. Меньше всего заведений такого типа в ЮВАО, СЗАО и ЮЗАО </a:t>
            </a:r>
          </a:p>
          <a:p>
            <a:pPr marL="285750" indent="-285750">
              <a:buFont typeface="Wingdings" pitchFamily="2" charset="2"/>
              <a:buChar char="§"/>
            </a:pPr>
            <a:endParaRPr lang="ru-RU" sz="1600" dirty="0">
              <a:solidFill>
                <a:srgbClr val="000000"/>
              </a:solidFill>
            </a:endParaRPr>
          </a:p>
          <a:p>
            <a:pPr marL="285750" indent="-285750">
              <a:buFont typeface="Wingdings" pitchFamily="2" charset="2"/>
              <a:buChar char="§"/>
            </a:pPr>
            <a:r>
              <a:rPr lang="ru-RU" sz="1600" dirty="0">
                <a:solidFill>
                  <a:srgbClr val="000000"/>
                </a:solidFill>
              </a:rPr>
              <a:t>Всего в Москве – 1413 кофеен</a:t>
            </a:r>
          </a:p>
        </p:txBody>
      </p:sp>
    </p:spTree>
    <p:extLst>
      <p:ext uri="{BB962C8B-B14F-4D97-AF65-F5344CB8AC3E}">
        <p14:creationId xmlns:p14="http://schemas.microsoft.com/office/powerpoint/2010/main" val="4229008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E4AEA899-3396-F24A-BCD7-E987C425753F}"/>
              </a:ext>
            </a:extLst>
          </p:cNvPr>
          <p:cNvPicPr>
            <a:picLocks noGrp="1" noChangeAspect="1"/>
          </p:cNvPicPr>
          <p:nvPr>
            <p:ph idx="1"/>
          </p:nvPr>
        </p:nvPicPr>
        <p:blipFill>
          <a:blip r:embed="rId2"/>
          <a:stretch>
            <a:fillRect/>
          </a:stretch>
        </p:blipFill>
        <p:spPr>
          <a:xfrm>
            <a:off x="5314802" y="1311007"/>
            <a:ext cx="6687797" cy="5100810"/>
          </a:xfrm>
        </p:spPr>
      </p:pic>
      <p:pic>
        <p:nvPicPr>
          <p:cNvPr id="7" name="Рисунок 6">
            <a:extLst>
              <a:ext uri="{FF2B5EF4-FFF2-40B4-BE49-F238E27FC236}">
                <a16:creationId xmlns:a16="http://schemas.microsoft.com/office/drawing/2014/main" id="{5C9AF71A-3ADA-AD4F-9A01-03CBD51997D4}"/>
              </a:ext>
            </a:extLst>
          </p:cNvPr>
          <p:cNvPicPr>
            <a:picLocks noChangeAspect="1"/>
          </p:cNvPicPr>
          <p:nvPr/>
        </p:nvPicPr>
        <p:blipFill rotWithShape="1">
          <a:blip r:embed="rId3"/>
          <a:srcRect r="30391"/>
          <a:stretch/>
        </p:blipFill>
        <p:spPr>
          <a:xfrm>
            <a:off x="1674812" y="1439065"/>
            <a:ext cx="3355139" cy="2599535"/>
          </a:xfrm>
          <a:prstGeom prst="rect">
            <a:avLst/>
          </a:prstGeom>
        </p:spPr>
      </p:pic>
      <p:sp>
        <p:nvSpPr>
          <p:cNvPr id="8" name="Заголовок 1">
            <a:extLst>
              <a:ext uri="{FF2B5EF4-FFF2-40B4-BE49-F238E27FC236}">
                <a16:creationId xmlns:a16="http://schemas.microsoft.com/office/drawing/2014/main" id="{B9201859-B98D-4741-B426-E370A7B4C5D9}"/>
              </a:ext>
            </a:extLst>
          </p:cNvPr>
          <p:cNvSpPr txBox="1">
            <a:spLocks/>
          </p:cNvSpPr>
          <p:nvPr/>
        </p:nvSpPr>
        <p:spPr>
          <a:xfrm>
            <a:off x="1389961" y="247650"/>
            <a:ext cx="10713904"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ru-RU" dirty="0"/>
              <a:t>График работы кофеен</a:t>
            </a:r>
          </a:p>
        </p:txBody>
      </p:sp>
      <p:sp>
        <p:nvSpPr>
          <p:cNvPr id="10" name="TextBox 9">
            <a:extLst>
              <a:ext uri="{FF2B5EF4-FFF2-40B4-BE49-F238E27FC236}">
                <a16:creationId xmlns:a16="http://schemas.microsoft.com/office/drawing/2014/main" id="{15950D5F-520B-3D44-8E10-144AB4270E5B}"/>
              </a:ext>
            </a:extLst>
          </p:cNvPr>
          <p:cNvSpPr txBox="1"/>
          <p:nvPr/>
        </p:nvSpPr>
        <p:spPr>
          <a:xfrm>
            <a:off x="1156869" y="4556787"/>
            <a:ext cx="3568700" cy="1323439"/>
          </a:xfrm>
          <a:prstGeom prst="rect">
            <a:avLst/>
          </a:prstGeom>
          <a:noFill/>
        </p:spPr>
        <p:txBody>
          <a:bodyPr wrap="square">
            <a:spAutoFit/>
          </a:bodyPr>
          <a:lstStyle/>
          <a:p>
            <a:pPr marL="285750" indent="-285750">
              <a:buFont typeface="Wingdings" pitchFamily="2" charset="2"/>
              <a:buChar char="§"/>
            </a:pPr>
            <a:r>
              <a:rPr lang="ru-RU" sz="1600" dirty="0">
                <a:solidFill>
                  <a:srgbClr val="000000"/>
                </a:solidFill>
              </a:rPr>
              <a:t>Некруглосуточных - большинство, 96%. Больше всего круглосуточных кофеен в ЦАО. В ЮАО и ЮВАО на все количество заведений только по одной круглосуточной кофейне</a:t>
            </a:r>
          </a:p>
        </p:txBody>
      </p:sp>
    </p:spTree>
    <p:extLst>
      <p:ext uri="{BB962C8B-B14F-4D97-AF65-F5344CB8AC3E}">
        <p14:creationId xmlns:p14="http://schemas.microsoft.com/office/powerpoint/2010/main" val="3962134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Объект 5">
            <a:extLst>
              <a:ext uri="{FF2B5EF4-FFF2-40B4-BE49-F238E27FC236}">
                <a16:creationId xmlns:a16="http://schemas.microsoft.com/office/drawing/2014/main" id="{D1227980-1B32-D043-A818-4FE5D0BBBE40}"/>
              </a:ext>
            </a:extLst>
          </p:cNvPr>
          <p:cNvPicPr>
            <a:picLocks noGrp="1" noChangeAspect="1"/>
          </p:cNvPicPr>
          <p:nvPr>
            <p:ph idx="1"/>
          </p:nvPr>
        </p:nvPicPr>
        <p:blipFill>
          <a:blip r:embed="rId2"/>
          <a:stretch>
            <a:fillRect/>
          </a:stretch>
        </p:blipFill>
        <p:spPr>
          <a:xfrm>
            <a:off x="708734" y="1086932"/>
            <a:ext cx="5731308" cy="3923217"/>
          </a:xfrm>
        </p:spPr>
      </p:pic>
      <p:sp>
        <p:nvSpPr>
          <p:cNvPr id="4" name="Заголовок 1">
            <a:extLst>
              <a:ext uri="{FF2B5EF4-FFF2-40B4-BE49-F238E27FC236}">
                <a16:creationId xmlns:a16="http://schemas.microsoft.com/office/drawing/2014/main" id="{1B4B18FC-944F-C443-9CF9-22F98E596BC7}"/>
              </a:ext>
            </a:extLst>
          </p:cNvPr>
          <p:cNvSpPr txBox="1">
            <a:spLocks/>
          </p:cNvSpPr>
          <p:nvPr/>
        </p:nvSpPr>
        <p:spPr>
          <a:xfrm>
            <a:off x="1389961" y="247650"/>
            <a:ext cx="10713904"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ru-RU" dirty="0"/>
              <a:t>Средний рейтинг кофеен по районам</a:t>
            </a:r>
          </a:p>
        </p:txBody>
      </p:sp>
      <p:pic>
        <p:nvPicPr>
          <p:cNvPr id="8" name="Рисунок 7">
            <a:extLst>
              <a:ext uri="{FF2B5EF4-FFF2-40B4-BE49-F238E27FC236}">
                <a16:creationId xmlns:a16="http://schemas.microsoft.com/office/drawing/2014/main" id="{FCA86BC6-4C87-BB4C-B7AB-D350422A5D97}"/>
              </a:ext>
            </a:extLst>
          </p:cNvPr>
          <p:cNvPicPr>
            <a:picLocks noChangeAspect="1"/>
          </p:cNvPicPr>
          <p:nvPr/>
        </p:nvPicPr>
        <p:blipFill rotWithShape="1">
          <a:blip r:embed="rId3"/>
          <a:srcRect l="4906"/>
          <a:stretch/>
        </p:blipFill>
        <p:spPr>
          <a:xfrm>
            <a:off x="6440042" y="1086932"/>
            <a:ext cx="5481530" cy="3923217"/>
          </a:xfrm>
          <a:prstGeom prst="rect">
            <a:avLst/>
          </a:prstGeom>
        </p:spPr>
      </p:pic>
      <p:sp>
        <p:nvSpPr>
          <p:cNvPr id="9" name="TextBox 8">
            <a:extLst>
              <a:ext uri="{FF2B5EF4-FFF2-40B4-BE49-F238E27FC236}">
                <a16:creationId xmlns:a16="http://schemas.microsoft.com/office/drawing/2014/main" id="{5D0C77D7-A592-C542-86EF-E2745354D771}"/>
              </a:ext>
            </a:extLst>
          </p:cNvPr>
          <p:cNvSpPr txBox="1"/>
          <p:nvPr/>
        </p:nvSpPr>
        <p:spPr>
          <a:xfrm>
            <a:off x="908205" y="5649332"/>
            <a:ext cx="11013367" cy="584775"/>
          </a:xfrm>
          <a:prstGeom prst="rect">
            <a:avLst/>
          </a:prstGeom>
          <a:noFill/>
        </p:spPr>
        <p:txBody>
          <a:bodyPr wrap="square" rtlCol="0">
            <a:spAutoFit/>
          </a:bodyPr>
          <a:lstStyle/>
          <a:p>
            <a:pPr marL="285750" indent="-285750">
              <a:buFont typeface="Wingdings" pitchFamily="2" charset="2"/>
              <a:buChar char="§"/>
            </a:pPr>
            <a:r>
              <a:rPr lang="ru-RU" sz="1600" dirty="0">
                <a:solidFill>
                  <a:srgbClr val="000000"/>
                </a:solidFill>
              </a:rPr>
              <a:t>Самые низкие рейтинги у кофеен в ЗАО, СВАО, ЮВАО. Самый высокий - в ЦАО, СЗАО, САО, ЮЗАО. В центре и на севере, северо-западе самая высокая конкуренция, заведения держат планку</a:t>
            </a:r>
          </a:p>
        </p:txBody>
      </p:sp>
    </p:spTree>
    <p:extLst>
      <p:ext uri="{BB962C8B-B14F-4D97-AF65-F5344CB8AC3E}">
        <p14:creationId xmlns:p14="http://schemas.microsoft.com/office/powerpoint/2010/main" val="1879886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Объект 7">
            <a:extLst>
              <a:ext uri="{FF2B5EF4-FFF2-40B4-BE49-F238E27FC236}">
                <a16:creationId xmlns:a16="http://schemas.microsoft.com/office/drawing/2014/main" id="{2D9EF69C-EA4E-CC42-8DED-B4AD2954B2DD}"/>
              </a:ext>
            </a:extLst>
          </p:cNvPr>
          <p:cNvPicPr>
            <a:picLocks noGrp="1" noChangeAspect="1"/>
          </p:cNvPicPr>
          <p:nvPr>
            <p:ph idx="1"/>
          </p:nvPr>
        </p:nvPicPr>
        <p:blipFill>
          <a:blip r:embed="rId2"/>
          <a:stretch>
            <a:fillRect/>
          </a:stretch>
        </p:blipFill>
        <p:spPr>
          <a:xfrm>
            <a:off x="795083" y="1149349"/>
            <a:ext cx="5664806" cy="3975102"/>
          </a:xfrm>
        </p:spPr>
      </p:pic>
      <p:sp>
        <p:nvSpPr>
          <p:cNvPr id="6" name="Заголовок 1">
            <a:extLst>
              <a:ext uri="{FF2B5EF4-FFF2-40B4-BE49-F238E27FC236}">
                <a16:creationId xmlns:a16="http://schemas.microsoft.com/office/drawing/2014/main" id="{7BD1A390-BFE1-F547-81A6-F17348BB540A}"/>
              </a:ext>
            </a:extLst>
          </p:cNvPr>
          <p:cNvSpPr txBox="1">
            <a:spLocks/>
          </p:cNvSpPr>
          <p:nvPr/>
        </p:nvSpPr>
        <p:spPr>
          <a:xfrm>
            <a:off x="1389961" y="247650"/>
            <a:ext cx="10713904"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ru-RU" dirty="0"/>
              <a:t>Цена чашки кофе по районам</a:t>
            </a:r>
          </a:p>
        </p:txBody>
      </p:sp>
      <p:pic>
        <p:nvPicPr>
          <p:cNvPr id="10" name="Рисунок 9">
            <a:extLst>
              <a:ext uri="{FF2B5EF4-FFF2-40B4-BE49-F238E27FC236}">
                <a16:creationId xmlns:a16="http://schemas.microsoft.com/office/drawing/2014/main" id="{3083FB70-1A4D-0B42-A787-A5D6ACF83338}"/>
              </a:ext>
            </a:extLst>
          </p:cNvPr>
          <p:cNvPicPr>
            <a:picLocks noChangeAspect="1"/>
          </p:cNvPicPr>
          <p:nvPr/>
        </p:nvPicPr>
        <p:blipFill>
          <a:blip r:embed="rId3"/>
          <a:stretch>
            <a:fillRect/>
          </a:stretch>
        </p:blipFill>
        <p:spPr>
          <a:xfrm>
            <a:off x="6459889" y="1149349"/>
            <a:ext cx="5539410" cy="3975102"/>
          </a:xfrm>
          <a:prstGeom prst="rect">
            <a:avLst/>
          </a:prstGeom>
        </p:spPr>
      </p:pic>
      <p:sp>
        <p:nvSpPr>
          <p:cNvPr id="11" name="TextBox 10">
            <a:extLst>
              <a:ext uri="{FF2B5EF4-FFF2-40B4-BE49-F238E27FC236}">
                <a16:creationId xmlns:a16="http://schemas.microsoft.com/office/drawing/2014/main" id="{8709C464-D634-FC4E-A38A-C2E5E5FA6005}"/>
              </a:ext>
            </a:extLst>
          </p:cNvPr>
          <p:cNvSpPr txBox="1"/>
          <p:nvPr/>
        </p:nvSpPr>
        <p:spPr>
          <a:xfrm>
            <a:off x="957879" y="5733762"/>
            <a:ext cx="11004019" cy="584775"/>
          </a:xfrm>
          <a:prstGeom prst="rect">
            <a:avLst/>
          </a:prstGeom>
          <a:noFill/>
        </p:spPr>
        <p:txBody>
          <a:bodyPr wrap="square" rtlCol="0">
            <a:spAutoFit/>
          </a:bodyPr>
          <a:lstStyle/>
          <a:p>
            <a:pPr marL="285750" indent="-285750">
              <a:buFont typeface="Wingdings" pitchFamily="2" charset="2"/>
              <a:buChar char="§"/>
            </a:pPr>
            <a:r>
              <a:rPr lang="ru-RU" sz="1600" dirty="0">
                <a:solidFill>
                  <a:srgbClr val="000000"/>
                </a:solidFill>
              </a:rPr>
              <a:t>В разбивке по районам, медианная стоимость чашки кофе самая высокая в ЮЗАО (почти 200р), ЦАО и ЗАО (по 190р). Самая низкая стоимость в ЮВАО, ВАО (150р, 135р).</a:t>
            </a:r>
          </a:p>
        </p:txBody>
      </p:sp>
    </p:spTree>
    <p:extLst>
      <p:ext uri="{BB962C8B-B14F-4D97-AF65-F5344CB8AC3E}">
        <p14:creationId xmlns:p14="http://schemas.microsoft.com/office/powerpoint/2010/main" val="3532543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B6B48C72-AEE7-DC45-80AA-3F5777E72DCC}"/>
              </a:ext>
            </a:extLst>
          </p:cNvPr>
          <p:cNvSpPr>
            <a:spLocks noGrp="1"/>
          </p:cNvSpPr>
          <p:nvPr>
            <p:ph idx="1"/>
          </p:nvPr>
        </p:nvSpPr>
        <p:spPr>
          <a:xfrm>
            <a:off x="1389961" y="1143000"/>
            <a:ext cx="10210800" cy="5588000"/>
          </a:xfrm>
        </p:spPr>
        <p:txBody>
          <a:bodyPr>
            <a:normAutofit/>
          </a:bodyPr>
          <a:lstStyle/>
          <a:p>
            <a:pPr algn="just" defTabSz="457200"/>
            <a:r>
              <a:rPr lang="ru-RU" sz="1700" dirty="0">
                <a:solidFill>
                  <a:srgbClr val="000000"/>
                </a:solidFill>
              </a:rPr>
              <a:t>При запуске нового заведения типа «кофейня», стоит выбирать административные районы ЮЗАО, ЦАО и ЗАО. Так как в этих районах самая высокая цена за чашку кофе, что позволит на этапе запуска заведения немного занизить цены на чашку, при этом сохранив хороший сервис, что позволит составить конкуренцию известным заведениям этого района</a:t>
            </a:r>
          </a:p>
          <a:p>
            <a:pPr algn="just" defTabSz="457200"/>
            <a:r>
              <a:rPr lang="ru-RU" sz="1700" dirty="0">
                <a:solidFill>
                  <a:srgbClr val="000000"/>
                </a:solidFill>
              </a:rPr>
              <a:t>Самым привлекательным районом для открытия кофейни выглядит ЮЗАО</a:t>
            </a:r>
          </a:p>
          <a:p>
            <a:pPr marL="342900" indent="-342900" algn="just" defTabSz="457200">
              <a:buFont typeface="+mj-lt"/>
              <a:buAutoNum type="arabicPeriod"/>
            </a:pPr>
            <a:r>
              <a:rPr lang="ru-RU" sz="1700" dirty="0">
                <a:solidFill>
                  <a:srgbClr val="000000"/>
                </a:solidFill>
              </a:rPr>
              <a:t>мало кофеен, да и вообще заведений общественного питания, в сравнении с другими районами</a:t>
            </a:r>
          </a:p>
          <a:p>
            <a:pPr marL="342900" indent="-342900" algn="just" defTabSz="457200">
              <a:buFont typeface="+mj-lt"/>
              <a:buAutoNum type="arabicPeriod"/>
            </a:pPr>
            <a:r>
              <a:rPr lang="ru-RU" sz="1700" dirty="0">
                <a:solidFill>
                  <a:srgbClr val="000000"/>
                </a:solidFill>
              </a:rPr>
              <a:t>высокие цены на чашку кофе</a:t>
            </a:r>
          </a:p>
          <a:p>
            <a:pPr marL="342900" indent="-342900" algn="just" defTabSz="457200">
              <a:buFont typeface="+mj-lt"/>
              <a:buAutoNum type="arabicPeriod"/>
            </a:pPr>
            <a:r>
              <a:rPr lang="ru-RU" sz="1700" dirty="0">
                <a:solidFill>
                  <a:srgbClr val="000000"/>
                </a:solidFill>
              </a:rPr>
              <a:t>нет нужды открывать большую кофейню, маленькое количество посадочных мест по району</a:t>
            </a:r>
          </a:p>
          <a:p>
            <a:pPr algn="just" defTabSz="457200"/>
            <a:r>
              <a:rPr lang="ru-RU" sz="1700" dirty="0">
                <a:solidFill>
                  <a:srgbClr val="000000"/>
                </a:solidFill>
              </a:rPr>
              <a:t>Также, можно рассмотреть западный и центральный районы. В центральном - большая проходимость, конкуренция, посетители есть даже ночью. В западном - самые низкие рейтинги у конкурентов. Можно укрепиться за счет сервиса и доступности</a:t>
            </a:r>
          </a:p>
          <a:p>
            <a:pPr algn="just" defTabSz="457200"/>
            <a:r>
              <a:rPr lang="ru-RU" sz="1700" dirty="0">
                <a:solidFill>
                  <a:srgbClr val="000000"/>
                </a:solidFill>
              </a:rPr>
              <a:t>Имеет смысл поэкспериментировать с режимом работы заведения и открыть круглосуточную кофейню, так как, таких мало, есть большая проходимость людей ночью. По возможности открывать на проходных улицах, рядом с учебными заведениями </a:t>
            </a:r>
          </a:p>
          <a:p>
            <a:pPr algn="just" defTabSz="457200"/>
            <a:r>
              <a:rPr lang="ru-RU" sz="1700" dirty="0">
                <a:solidFill>
                  <a:srgbClr val="000000"/>
                </a:solidFill>
              </a:rPr>
              <a:t>Среди кофеен распространены сетевые заведения, поэтому в будущем можно будет масштабироваться, в первую очередь на территории этих трех районов</a:t>
            </a:r>
          </a:p>
          <a:p>
            <a:pPr algn="just" defTabSz="457200"/>
            <a:endParaRPr lang="ru-RU" sz="1700" dirty="0">
              <a:solidFill>
                <a:srgbClr val="000000"/>
              </a:solidFill>
            </a:endParaRPr>
          </a:p>
          <a:p>
            <a:endParaRPr lang="ru-RU" dirty="0"/>
          </a:p>
        </p:txBody>
      </p:sp>
      <p:sp>
        <p:nvSpPr>
          <p:cNvPr id="4" name="Заголовок 1">
            <a:extLst>
              <a:ext uri="{FF2B5EF4-FFF2-40B4-BE49-F238E27FC236}">
                <a16:creationId xmlns:a16="http://schemas.microsoft.com/office/drawing/2014/main" id="{C8BD8BA7-5DE4-AA41-BC58-81D74E6C39A3}"/>
              </a:ext>
            </a:extLst>
          </p:cNvPr>
          <p:cNvSpPr txBox="1">
            <a:spLocks/>
          </p:cNvSpPr>
          <p:nvPr/>
        </p:nvSpPr>
        <p:spPr>
          <a:xfrm>
            <a:off x="1389961" y="247650"/>
            <a:ext cx="10713904"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ru-RU" dirty="0"/>
              <a:t>Рекомендации по открытию заведения</a:t>
            </a:r>
          </a:p>
        </p:txBody>
      </p:sp>
    </p:spTree>
    <p:extLst>
      <p:ext uri="{BB962C8B-B14F-4D97-AF65-F5344CB8AC3E}">
        <p14:creationId xmlns:p14="http://schemas.microsoft.com/office/powerpoint/2010/main" val="56835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257C91-21AD-5642-A238-C51C1A910AE6}"/>
              </a:ext>
            </a:extLst>
          </p:cNvPr>
          <p:cNvSpPr>
            <a:spLocks noGrp="1"/>
          </p:cNvSpPr>
          <p:nvPr>
            <p:ph type="title"/>
          </p:nvPr>
        </p:nvSpPr>
        <p:spPr>
          <a:xfrm>
            <a:off x="1371600" y="449495"/>
            <a:ext cx="9601200" cy="1485900"/>
          </a:xfrm>
        </p:spPr>
        <p:txBody>
          <a:bodyPr/>
          <a:lstStyle/>
          <a:p>
            <a:r>
              <a:rPr lang="ru-RU" dirty="0"/>
              <a:t>Задачи и цели исследования</a:t>
            </a:r>
          </a:p>
        </p:txBody>
      </p:sp>
      <p:sp>
        <p:nvSpPr>
          <p:cNvPr id="3" name="Объект 2">
            <a:extLst>
              <a:ext uri="{FF2B5EF4-FFF2-40B4-BE49-F238E27FC236}">
                <a16:creationId xmlns:a16="http://schemas.microsoft.com/office/drawing/2014/main" id="{C14BCEB0-AF28-1544-A086-31A63A85E85C}"/>
              </a:ext>
            </a:extLst>
          </p:cNvPr>
          <p:cNvSpPr>
            <a:spLocks noGrp="1"/>
          </p:cNvSpPr>
          <p:nvPr>
            <p:ph idx="1"/>
          </p:nvPr>
        </p:nvSpPr>
        <p:spPr>
          <a:xfrm>
            <a:off x="1371600" y="1804827"/>
            <a:ext cx="9601200" cy="4367373"/>
          </a:xfrm>
        </p:spPr>
        <p:txBody>
          <a:bodyPr/>
          <a:lstStyle/>
          <a:p>
            <a:pPr marL="0" indent="0" algn="just">
              <a:buNone/>
            </a:pPr>
            <a:r>
              <a:rPr lang="ru-RU" b="0" i="0" dirty="0">
                <a:effectLst/>
              </a:rPr>
              <a:t>Инвесторы из фонда «</a:t>
            </a:r>
            <a:r>
              <a:rPr lang="en" b="0" i="0" dirty="0">
                <a:effectLst/>
              </a:rPr>
              <a:t>Shut Up and Take My Money» </a:t>
            </a:r>
            <a:r>
              <a:rPr lang="ru-RU" b="0" i="0" dirty="0">
                <a:effectLst/>
              </a:rPr>
              <a:t>решили попробовать себя в новой области и открыть заведение общественного питания в Москве. Заказчики ещё не знают, что это будет за место: кафе, ресторан, пиццерия, паб или бар, — и какими будут расположение, меню и цены.</a:t>
            </a:r>
          </a:p>
          <a:p>
            <a:pPr marL="0" indent="0" algn="just">
              <a:buNone/>
            </a:pPr>
            <a:endParaRPr lang="ru-RU" b="0" i="0" dirty="0">
              <a:effectLst/>
            </a:endParaRPr>
          </a:p>
          <a:p>
            <a:pPr marL="0" indent="0" algn="just">
              <a:buNone/>
            </a:pPr>
            <a:r>
              <a:rPr lang="ru-RU" b="1" u="sng" dirty="0"/>
              <a:t>Задача: </a:t>
            </a:r>
            <a:r>
              <a:rPr lang="ru-RU" b="0" i="0" dirty="0">
                <a:effectLst/>
              </a:rPr>
              <a:t>подготовить исследование рынка Москвы, найти интересные особенности и презентовать полученные результаты, которые в будущем помогут в выборе подходящего инвесторам места.</a:t>
            </a:r>
          </a:p>
          <a:p>
            <a:pPr marL="0" indent="0" algn="just">
              <a:buNone/>
            </a:pPr>
            <a:r>
              <a:rPr lang="ru-RU" b="0" i="0" dirty="0">
                <a:effectLst/>
              </a:rPr>
              <a:t>На основе проведенного анализа дать рекомендации по открытию нового заведения в Москве. </a:t>
            </a:r>
          </a:p>
          <a:p>
            <a:pPr marL="0" indent="0" algn="l">
              <a:buNone/>
            </a:pPr>
            <a:endParaRPr lang="ru-RU" b="0" i="0" dirty="0">
              <a:effectLst/>
            </a:endParaRPr>
          </a:p>
          <a:p>
            <a:endParaRPr lang="ru-RU" dirty="0"/>
          </a:p>
        </p:txBody>
      </p:sp>
    </p:spTree>
    <p:extLst>
      <p:ext uri="{BB962C8B-B14F-4D97-AF65-F5344CB8AC3E}">
        <p14:creationId xmlns:p14="http://schemas.microsoft.com/office/powerpoint/2010/main" val="2363609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FBF309-4936-0E49-BB2A-18D50EED9B1F}"/>
              </a:ext>
            </a:extLst>
          </p:cNvPr>
          <p:cNvSpPr>
            <a:spLocks noGrp="1"/>
          </p:cNvSpPr>
          <p:nvPr>
            <p:ph type="title"/>
          </p:nvPr>
        </p:nvSpPr>
        <p:spPr>
          <a:xfrm>
            <a:off x="1371599" y="449494"/>
            <a:ext cx="9601200" cy="834775"/>
          </a:xfrm>
        </p:spPr>
        <p:txBody>
          <a:bodyPr/>
          <a:lstStyle/>
          <a:p>
            <a:r>
              <a:rPr lang="ru-RU" dirty="0"/>
              <a:t>Вывод:</a:t>
            </a:r>
          </a:p>
        </p:txBody>
      </p:sp>
      <p:sp>
        <p:nvSpPr>
          <p:cNvPr id="3" name="Объект 2">
            <a:extLst>
              <a:ext uri="{FF2B5EF4-FFF2-40B4-BE49-F238E27FC236}">
                <a16:creationId xmlns:a16="http://schemas.microsoft.com/office/drawing/2014/main" id="{B151E3B2-39C0-BC40-95AF-D66BFBCD3277}"/>
              </a:ext>
            </a:extLst>
          </p:cNvPr>
          <p:cNvSpPr>
            <a:spLocks noGrp="1"/>
          </p:cNvSpPr>
          <p:nvPr>
            <p:ph idx="1"/>
          </p:nvPr>
        </p:nvSpPr>
        <p:spPr>
          <a:xfrm>
            <a:off x="1371599" y="1183668"/>
            <a:ext cx="10638891" cy="5545905"/>
          </a:xfrm>
        </p:spPr>
        <p:txBody>
          <a:bodyPr>
            <a:normAutofit fontScale="25000" lnSpcReduction="20000"/>
          </a:bodyPr>
          <a:lstStyle/>
          <a:p>
            <a:pPr algn="just">
              <a:lnSpc>
                <a:spcPct val="120000"/>
              </a:lnSpc>
              <a:spcBef>
                <a:spcPts val="0"/>
              </a:spcBef>
              <a:spcAft>
                <a:spcPts val="0"/>
              </a:spcAft>
            </a:pPr>
            <a:r>
              <a:rPr lang="ru-RU" sz="4800" b="1" dirty="0">
                <a:solidFill>
                  <a:srgbClr val="000000"/>
                </a:solidFill>
              </a:rPr>
              <a:t>По</a:t>
            </a:r>
            <a:r>
              <a:rPr lang="ru-RU" sz="4800" b="1" i="0" dirty="0">
                <a:solidFill>
                  <a:srgbClr val="000000"/>
                </a:solidFill>
                <a:effectLst/>
              </a:rPr>
              <a:t> категориям заведения:</a:t>
            </a:r>
            <a:endParaRPr lang="ru-RU" sz="4800" b="1" dirty="0">
              <a:solidFill>
                <a:srgbClr val="000000"/>
              </a:solidFill>
            </a:endParaRPr>
          </a:p>
          <a:p>
            <a:pPr marL="0" indent="0" algn="just">
              <a:lnSpc>
                <a:spcPct val="120000"/>
              </a:lnSpc>
              <a:spcBef>
                <a:spcPts val="0"/>
              </a:spcBef>
              <a:spcAft>
                <a:spcPts val="0"/>
              </a:spcAft>
              <a:buNone/>
            </a:pPr>
            <a:r>
              <a:rPr lang="ru-RU" sz="4800" i="0" dirty="0">
                <a:solidFill>
                  <a:srgbClr val="000000"/>
                </a:solidFill>
                <a:effectLst/>
              </a:rPr>
              <a:t>-- Больше всего: кафе, ресторан и кофейня. Самые непопулярные - столовые и булочные. По среднему количеству посадочных мест лидирует бар, ресторан, кофейня.</a:t>
            </a:r>
          </a:p>
          <a:p>
            <a:pPr marL="0" indent="0" algn="just">
              <a:lnSpc>
                <a:spcPct val="120000"/>
              </a:lnSpc>
              <a:spcBef>
                <a:spcPts val="0"/>
              </a:spcBef>
              <a:spcAft>
                <a:spcPts val="0"/>
              </a:spcAft>
              <a:buNone/>
            </a:pPr>
            <a:r>
              <a:rPr lang="ru-RU" sz="4800" i="0" dirty="0">
                <a:solidFill>
                  <a:srgbClr val="000000"/>
                </a:solidFill>
                <a:effectLst/>
              </a:rPr>
              <a:t>-- Самый дорогой средний чек выходит в заведениях типа: ресторан, бар, чуть более 1200р. Самые доступные - кофейни, </a:t>
            </a:r>
            <a:r>
              <a:rPr lang="ru-RU" sz="4800" i="0" dirty="0" err="1">
                <a:solidFill>
                  <a:srgbClr val="000000"/>
                </a:solidFill>
                <a:effectLst/>
              </a:rPr>
              <a:t>фастфуды</a:t>
            </a:r>
            <a:r>
              <a:rPr lang="ru-RU" sz="4800" i="0" dirty="0">
                <a:solidFill>
                  <a:srgbClr val="000000"/>
                </a:solidFill>
                <a:effectLst/>
              </a:rPr>
              <a:t> и столовые</a:t>
            </a:r>
          </a:p>
          <a:p>
            <a:pPr marL="0" indent="0" algn="just">
              <a:lnSpc>
                <a:spcPct val="120000"/>
              </a:lnSpc>
              <a:spcBef>
                <a:spcPts val="0"/>
              </a:spcBef>
              <a:spcAft>
                <a:spcPts val="0"/>
              </a:spcAft>
              <a:buNone/>
            </a:pPr>
            <a:r>
              <a:rPr lang="ru-RU" sz="4800" i="0" dirty="0">
                <a:solidFill>
                  <a:srgbClr val="000000"/>
                </a:solidFill>
                <a:effectLst/>
              </a:rPr>
              <a:t>-- Средние рейтинги в разбивке по категориям таковы: лидируют бары, пиццерии и рестораны. Ниже всего средний рейтинг у столовых, кафе и </a:t>
            </a:r>
            <a:r>
              <a:rPr lang="ru-RU" sz="4800" i="0" dirty="0" err="1">
                <a:solidFill>
                  <a:srgbClr val="000000"/>
                </a:solidFill>
                <a:effectLst/>
              </a:rPr>
              <a:t>фастфудов</a:t>
            </a:r>
            <a:endParaRPr lang="ru-RU" sz="4800" i="0" dirty="0">
              <a:solidFill>
                <a:srgbClr val="000000"/>
              </a:solidFill>
              <a:effectLst/>
            </a:endParaRPr>
          </a:p>
          <a:p>
            <a:pPr marL="0" indent="0" algn="just">
              <a:lnSpc>
                <a:spcPct val="120000"/>
              </a:lnSpc>
              <a:spcBef>
                <a:spcPts val="0"/>
              </a:spcBef>
              <a:spcAft>
                <a:spcPts val="0"/>
              </a:spcAft>
              <a:buNone/>
            </a:pPr>
            <a:endParaRPr lang="ru-RU" sz="4800" i="0" dirty="0">
              <a:solidFill>
                <a:srgbClr val="000000"/>
              </a:solidFill>
              <a:effectLst/>
            </a:endParaRPr>
          </a:p>
          <a:p>
            <a:pPr algn="just">
              <a:lnSpc>
                <a:spcPct val="120000"/>
              </a:lnSpc>
              <a:spcBef>
                <a:spcPts val="0"/>
              </a:spcBef>
              <a:spcAft>
                <a:spcPts val="0"/>
              </a:spcAft>
            </a:pPr>
            <a:r>
              <a:rPr lang="ru-RU" sz="4800" b="1" dirty="0">
                <a:solidFill>
                  <a:srgbClr val="000000"/>
                </a:solidFill>
              </a:rPr>
              <a:t>По сетевым заведениям:</a:t>
            </a:r>
          </a:p>
          <a:p>
            <a:pPr marL="0" indent="0" algn="just">
              <a:lnSpc>
                <a:spcPct val="120000"/>
              </a:lnSpc>
              <a:spcBef>
                <a:spcPts val="0"/>
              </a:spcBef>
              <a:spcAft>
                <a:spcPts val="0"/>
              </a:spcAft>
              <a:buFont typeface="Franklin Gothic Book" panose="020B0503020102020204" pitchFamily="34" charset="0"/>
              <a:buNone/>
            </a:pPr>
            <a:r>
              <a:rPr lang="ru-RU" sz="4800" dirty="0">
                <a:solidFill>
                  <a:srgbClr val="000000"/>
                </a:solidFill>
              </a:rPr>
              <a:t>-- Сетевых заведений от общего количества - 38,1%, несетевых - 61,9%. Из сетевых заведений по категориям лидеры - кафе, рестораны, кофейни. Меньше всего сетевых: баров, булочных и столовых.</a:t>
            </a:r>
          </a:p>
          <a:p>
            <a:pPr marL="0" indent="0" algn="just">
              <a:lnSpc>
                <a:spcPct val="120000"/>
              </a:lnSpc>
              <a:spcBef>
                <a:spcPts val="0"/>
              </a:spcBef>
              <a:spcAft>
                <a:spcPts val="0"/>
              </a:spcAft>
              <a:buFont typeface="Franklin Gothic Book" panose="020B0503020102020204" pitchFamily="34" charset="0"/>
              <a:buNone/>
            </a:pPr>
            <a:r>
              <a:rPr lang="ru-RU" sz="4800" dirty="0">
                <a:solidFill>
                  <a:srgbClr val="000000"/>
                </a:solidFill>
              </a:rPr>
              <a:t>-- По соотношению сетевых заведений к общему количеству лидеры: булочные, пиццерии, кофейни. Меньше всего сетевых заведений в категории бар и паб. -- Больше всего заведений в сети у Шоколадницы, </a:t>
            </a:r>
            <a:r>
              <a:rPr lang="ru-RU" sz="4800" dirty="0" err="1">
                <a:solidFill>
                  <a:srgbClr val="000000"/>
                </a:solidFill>
              </a:rPr>
              <a:t>Домино'с</a:t>
            </a:r>
            <a:r>
              <a:rPr lang="ru-RU" sz="4800" dirty="0">
                <a:solidFill>
                  <a:srgbClr val="000000"/>
                </a:solidFill>
              </a:rPr>
              <a:t> пицца и </a:t>
            </a:r>
            <a:r>
              <a:rPr lang="ru-RU" sz="4800" dirty="0" err="1">
                <a:solidFill>
                  <a:srgbClr val="000000"/>
                </a:solidFill>
              </a:rPr>
              <a:t>Додо</a:t>
            </a:r>
            <a:r>
              <a:rPr lang="ru-RU" sz="4800" dirty="0">
                <a:solidFill>
                  <a:srgbClr val="000000"/>
                </a:solidFill>
              </a:rPr>
              <a:t> пицца. Лидер по количеству сетевых заведений - кофейня. За ней следуют: рестораны, пиццерии, кафе и булочные</a:t>
            </a:r>
          </a:p>
          <a:p>
            <a:pPr marL="0" indent="0" algn="just">
              <a:lnSpc>
                <a:spcPct val="120000"/>
              </a:lnSpc>
              <a:spcBef>
                <a:spcPts val="0"/>
              </a:spcBef>
              <a:spcAft>
                <a:spcPts val="0"/>
              </a:spcAft>
              <a:buFont typeface="Franklin Gothic Book" panose="020B0503020102020204" pitchFamily="34" charset="0"/>
              <a:buNone/>
            </a:pPr>
            <a:endParaRPr lang="ru-RU" sz="4800" dirty="0">
              <a:solidFill>
                <a:srgbClr val="000000"/>
              </a:solidFill>
            </a:endParaRPr>
          </a:p>
          <a:p>
            <a:pPr algn="just">
              <a:lnSpc>
                <a:spcPct val="120000"/>
              </a:lnSpc>
              <a:spcBef>
                <a:spcPts val="0"/>
              </a:spcBef>
              <a:spcAft>
                <a:spcPts val="0"/>
              </a:spcAft>
            </a:pPr>
            <a:r>
              <a:rPr lang="ru-RU" sz="4800" b="1" dirty="0">
                <a:solidFill>
                  <a:srgbClr val="000000"/>
                </a:solidFill>
              </a:rPr>
              <a:t>Районы города:</a:t>
            </a:r>
          </a:p>
          <a:p>
            <a:pPr marL="0" indent="0" algn="just">
              <a:lnSpc>
                <a:spcPct val="120000"/>
              </a:lnSpc>
              <a:spcBef>
                <a:spcPts val="0"/>
              </a:spcBef>
              <a:spcAft>
                <a:spcPts val="0"/>
              </a:spcAft>
              <a:buFont typeface="Franklin Gothic Book" panose="020B0503020102020204" pitchFamily="34" charset="0"/>
              <a:buNone/>
            </a:pPr>
            <a:r>
              <a:rPr lang="ru-RU" sz="4800" dirty="0">
                <a:solidFill>
                  <a:srgbClr val="000000"/>
                </a:solidFill>
              </a:rPr>
              <a:t>-- Проанализировано 9 районов. По количеству заведений, лидирует ЦАО, САО и ЮАО. Меньше всего заведений в СЗАО – 409. В каждом районе самые популярные заведения это ресторан, кафе, кофейня. Меньше всего столовых и булочных.</a:t>
            </a:r>
          </a:p>
          <a:p>
            <a:pPr marL="0" indent="0" algn="just">
              <a:lnSpc>
                <a:spcPct val="120000"/>
              </a:lnSpc>
              <a:spcBef>
                <a:spcPts val="0"/>
              </a:spcBef>
              <a:spcAft>
                <a:spcPts val="0"/>
              </a:spcAft>
              <a:buFont typeface="Franklin Gothic Book" panose="020B0503020102020204" pitchFamily="34" charset="0"/>
              <a:buNone/>
            </a:pPr>
            <a:r>
              <a:rPr lang="ru-RU" sz="4800" dirty="0">
                <a:solidFill>
                  <a:srgbClr val="000000"/>
                </a:solidFill>
              </a:rPr>
              <a:t>-- Лучший средний рейтинг у заведений в ЦАО, САО, СЗАО. Худший средний рейтинг на юго-востоке города (ЮВАО)</a:t>
            </a:r>
          </a:p>
          <a:p>
            <a:pPr marL="0" indent="0" algn="just">
              <a:lnSpc>
                <a:spcPct val="120000"/>
              </a:lnSpc>
              <a:spcBef>
                <a:spcPts val="0"/>
              </a:spcBef>
              <a:spcAft>
                <a:spcPts val="0"/>
              </a:spcAft>
              <a:buFont typeface="Franklin Gothic Book" panose="020B0503020102020204" pitchFamily="34" charset="0"/>
              <a:buNone/>
            </a:pPr>
            <a:r>
              <a:rPr lang="ru-RU" sz="4800" dirty="0">
                <a:solidFill>
                  <a:srgbClr val="000000"/>
                </a:solidFill>
              </a:rPr>
              <a:t>-- Большинство заведений расположены в ЦАО, а так же на территориях других районов, которые находятся в непосредственной близости к ЦАО. Ближе к центру - больше заведений.</a:t>
            </a:r>
          </a:p>
          <a:p>
            <a:pPr marL="0" indent="0" algn="just">
              <a:lnSpc>
                <a:spcPct val="120000"/>
              </a:lnSpc>
              <a:spcBef>
                <a:spcPts val="0"/>
              </a:spcBef>
              <a:spcAft>
                <a:spcPts val="0"/>
              </a:spcAft>
              <a:buFont typeface="Franklin Gothic Book" panose="020B0503020102020204" pitchFamily="34" charset="0"/>
              <a:buNone/>
            </a:pPr>
            <a:r>
              <a:rPr lang="ru-RU" sz="4800" dirty="0">
                <a:solidFill>
                  <a:srgbClr val="000000"/>
                </a:solidFill>
              </a:rPr>
              <a:t>-- Самые дорогие районы по медианному среднему чеку заведений: ЦАО, ЗАО, 1000+р. Самые дешевые - ЮАО, ЮВАО, СВАО - до 600р. </a:t>
            </a:r>
          </a:p>
          <a:p>
            <a:pPr marL="0" indent="0" algn="just">
              <a:lnSpc>
                <a:spcPct val="120000"/>
              </a:lnSpc>
              <a:spcBef>
                <a:spcPts val="0"/>
              </a:spcBef>
              <a:spcAft>
                <a:spcPts val="0"/>
              </a:spcAft>
              <a:buFont typeface="Franklin Gothic Book" panose="020B0503020102020204" pitchFamily="34" charset="0"/>
              <a:buNone/>
            </a:pPr>
            <a:endParaRPr lang="ru-RU" sz="4800" dirty="0">
              <a:solidFill>
                <a:srgbClr val="000000"/>
              </a:solidFill>
            </a:endParaRPr>
          </a:p>
          <a:p>
            <a:pPr algn="just">
              <a:lnSpc>
                <a:spcPct val="120000"/>
              </a:lnSpc>
              <a:spcBef>
                <a:spcPts val="0"/>
              </a:spcBef>
              <a:spcAft>
                <a:spcPts val="0"/>
              </a:spcAft>
            </a:pPr>
            <a:r>
              <a:rPr lang="ru-RU" sz="4800" b="1" dirty="0">
                <a:solidFill>
                  <a:srgbClr val="000000"/>
                </a:solidFill>
              </a:rPr>
              <a:t>Анализ улиц:</a:t>
            </a:r>
          </a:p>
          <a:p>
            <a:pPr marL="0" indent="0" algn="just">
              <a:lnSpc>
                <a:spcPct val="120000"/>
              </a:lnSpc>
              <a:spcBef>
                <a:spcPts val="0"/>
              </a:spcBef>
              <a:spcAft>
                <a:spcPts val="0"/>
              </a:spcAft>
              <a:buFont typeface="Franklin Gothic Book" panose="020B0503020102020204" pitchFamily="34" charset="0"/>
              <a:buNone/>
            </a:pPr>
            <a:r>
              <a:rPr lang="ru-RU" sz="4800" dirty="0">
                <a:solidFill>
                  <a:srgbClr val="000000"/>
                </a:solidFill>
              </a:rPr>
              <a:t>-- Самые плотные улицы, по количеству заведений: Проспект Мира, Улица Профсоюзная, Проспект Вернадского, Ленинский Проспект, Ленинградский Проспект</a:t>
            </a:r>
          </a:p>
          <a:p>
            <a:pPr marL="0" indent="0" algn="just">
              <a:lnSpc>
                <a:spcPct val="120000"/>
              </a:lnSpc>
              <a:spcBef>
                <a:spcPts val="0"/>
              </a:spcBef>
              <a:spcAft>
                <a:spcPts val="0"/>
              </a:spcAft>
              <a:buFont typeface="Franklin Gothic Book" panose="020B0503020102020204" pitchFamily="34" charset="0"/>
              <a:buNone/>
            </a:pPr>
            <a:r>
              <a:rPr lang="ru-RU" sz="4800" dirty="0">
                <a:solidFill>
                  <a:srgbClr val="000000"/>
                </a:solidFill>
              </a:rPr>
              <a:t>-- На самых популярных улицах, больше всего заведений типа: кафе, ресторан, кофейня, </a:t>
            </a:r>
            <a:r>
              <a:rPr lang="ru-RU" sz="4800" dirty="0" err="1">
                <a:solidFill>
                  <a:srgbClr val="000000"/>
                </a:solidFill>
              </a:rPr>
              <a:t>фастфуд</a:t>
            </a:r>
            <a:r>
              <a:rPr lang="ru-RU" sz="4800" dirty="0">
                <a:solidFill>
                  <a:srgbClr val="000000"/>
                </a:solidFill>
              </a:rPr>
              <a:t>. </a:t>
            </a:r>
          </a:p>
          <a:p>
            <a:pPr marL="0" indent="0" algn="just">
              <a:lnSpc>
                <a:spcPct val="120000"/>
              </a:lnSpc>
              <a:spcBef>
                <a:spcPts val="0"/>
              </a:spcBef>
              <a:spcAft>
                <a:spcPts val="0"/>
              </a:spcAft>
              <a:buFont typeface="Franklin Gothic Book" panose="020B0503020102020204" pitchFamily="34" charset="0"/>
              <a:buNone/>
            </a:pPr>
            <a:r>
              <a:rPr lang="ru-RU" sz="4800" dirty="0">
                <a:solidFill>
                  <a:srgbClr val="000000"/>
                </a:solidFill>
              </a:rPr>
              <a:t>-- Всего есть данные о 457 заведениях, которые расположены одни на целой улице. Сетевых заведений меньше, чем несетевых.</a:t>
            </a:r>
          </a:p>
          <a:p>
            <a:pPr marL="0" indent="0" algn="just">
              <a:lnSpc>
                <a:spcPct val="120000"/>
              </a:lnSpc>
              <a:spcBef>
                <a:spcPts val="0"/>
              </a:spcBef>
              <a:spcAft>
                <a:spcPts val="0"/>
              </a:spcAft>
              <a:buFont typeface="Franklin Gothic Book" panose="020B0503020102020204" pitchFamily="34" charset="0"/>
              <a:buNone/>
            </a:pPr>
            <a:r>
              <a:rPr lang="ru-RU" sz="4800" dirty="0">
                <a:solidFill>
                  <a:srgbClr val="000000"/>
                </a:solidFill>
              </a:rPr>
              <a:t>-- Большинство заведений, которые находятся одни на улице - сосредоточены в ЦАО. Меньше всего в СЗАО и ЮЗАО. По категориям, в основном - кафе, ресторан, кофейня</a:t>
            </a:r>
          </a:p>
          <a:p>
            <a:endParaRPr lang="ru-RU" dirty="0"/>
          </a:p>
        </p:txBody>
      </p:sp>
    </p:spTree>
    <p:extLst>
      <p:ext uri="{BB962C8B-B14F-4D97-AF65-F5344CB8AC3E}">
        <p14:creationId xmlns:p14="http://schemas.microsoft.com/office/powerpoint/2010/main" val="2623160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Объект 8">
            <a:extLst>
              <a:ext uri="{FF2B5EF4-FFF2-40B4-BE49-F238E27FC236}">
                <a16:creationId xmlns:a16="http://schemas.microsoft.com/office/drawing/2014/main" id="{78961919-1BEC-104C-8B49-52E7E0EB0FEC}"/>
              </a:ext>
            </a:extLst>
          </p:cNvPr>
          <p:cNvPicPr>
            <a:picLocks noGrp="1" noChangeAspect="1"/>
          </p:cNvPicPr>
          <p:nvPr>
            <p:ph idx="1"/>
          </p:nvPr>
        </p:nvPicPr>
        <p:blipFill>
          <a:blip r:embed="rId2"/>
          <a:stretch>
            <a:fillRect/>
          </a:stretch>
        </p:blipFill>
        <p:spPr>
          <a:xfrm>
            <a:off x="3353040" y="1272187"/>
            <a:ext cx="5485919" cy="4040968"/>
          </a:xfrm>
          <a:effectLst>
            <a:glow>
              <a:srgbClr val="337CB3"/>
            </a:glow>
            <a:outerShdw blurRad="50800" dist="50800" dir="5400000" sx="1000" sy="1000" algn="ctr" rotWithShape="0">
              <a:srgbClr val="000000"/>
            </a:outerShdw>
            <a:reflection endPos="0" dist="50800" dir="5400000" sy="-100000" algn="bl" rotWithShape="0"/>
          </a:effectLst>
        </p:spPr>
      </p:pic>
      <p:sp>
        <p:nvSpPr>
          <p:cNvPr id="10" name="Объект 2">
            <a:extLst>
              <a:ext uri="{FF2B5EF4-FFF2-40B4-BE49-F238E27FC236}">
                <a16:creationId xmlns:a16="http://schemas.microsoft.com/office/drawing/2014/main" id="{FDF66B75-44F9-C944-8661-6FC1132AF35F}"/>
              </a:ext>
            </a:extLst>
          </p:cNvPr>
          <p:cNvSpPr txBox="1">
            <a:spLocks/>
          </p:cNvSpPr>
          <p:nvPr/>
        </p:nvSpPr>
        <p:spPr>
          <a:xfrm>
            <a:off x="1371600" y="5299515"/>
            <a:ext cx="9601200" cy="1727714"/>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endParaRPr lang="ru-RU" dirty="0"/>
          </a:p>
          <a:p>
            <a:pPr algn="just">
              <a:lnSpc>
                <a:spcPct val="100000"/>
              </a:lnSpc>
            </a:pPr>
            <a:r>
              <a:rPr lang="ru-RU" sz="1600" b="0" i="0" dirty="0">
                <a:solidFill>
                  <a:srgbClr val="000000"/>
                </a:solidFill>
                <a:effectLst/>
              </a:rPr>
              <a:t>Больше всего заведений типа кафе, ресторан и кофейня. За ними следуют бары, пиццерии и </a:t>
            </a:r>
            <a:r>
              <a:rPr lang="ru-RU" sz="1600" b="0" i="0" dirty="0" err="1">
                <a:solidFill>
                  <a:srgbClr val="000000"/>
                </a:solidFill>
                <a:effectLst/>
              </a:rPr>
              <a:t>фастфуды</a:t>
            </a:r>
            <a:r>
              <a:rPr lang="ru-RU" sz="1600" b="0" i="0" dirty="0">
                <a:solidFill>
                  <a:srgbClr val="000000"/>
                </a:solidFill>
                <a:effectLst/>
              </a:rPr>
              <a:t>. Самые непопулярные - столовые и булочные. Всего в исследовании было задействовано 8402 заведения. Из них больше половины – кафе и рестораны</a:t>
            </a:r>
            <a:endParaRPr lang="ru-RU" sz="1600" dirty="0"/>
          </a:p>
        </p:txBody>
      </p:sp>
      <p:sp>
        <p:nvSpPr>
          <p:cNvPr id="13" name="Заголовок 1">
            <a:extLst>
              <a:ext uri="{FF2B5EF4-FFF2-40B4-BE49-F238E27FC236}">
                <a16:creationId xmlns:a16="http://schemas.microsoft.com/office/drawing/2014/main" id="{8C923BBF-395F-0540-AF08-FC532E3FFD36}"/>
              </a:ext>
            </a:extLst>
          </p:cNvPr>
          <p:cNvSpPr>
            <a:spLocks noGrp="1"/>
          </p:cNvSpPr>
          <p:nvPr>
            <p:ph type="title"/>
          </p:nvPr>
        </p:nvSpPr>
        <p:spPr>
          <a:xfrm>
            <a:off x="1371600" y="338737"/>
            <a:ext cx="9601200" cy="933450"/>
          </a:xfrm>
        </p:spPr>
        <p:txBody>
          <a:bodyPr/>
          <a:lstStyle/>
          <a:p>
            <a:r>
              <a:rPr lang="ru-RU" dirty="0"/>
              <a:t>Категории заведений</a:t>
            </a:r>
          </a:p>
        </p:txBody>
      </p:sp>
    </p:spTree>
    <p:extLst>
      <p:ext uri="{BB962C8B-B14F-4D97-AF65-F5344CB8AC3E}">
        <p14:creationId xmlns:p14="http://schemas.microsoft.com/office/powerpoint/2010/main" val="1305013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7535C1-DE3C-914C-9444-DA5D09FA751B}"/>
              </a:ext>
            </a:extLst>
          </p:cNvPr>
          <p:cNvSpPr>
            <a:spLocks noGrp="1"/>
          </p:cNvSpPr>
          <p:nvPr>
            <p:ph type="title"/>
          </p:nvPr>
        </p:nvSpPr>
        <p:spPr>
          <a:xfrm>
            <a:off x="1371600" y="343242"/>
            <a:ext cx="9601200" cy="933450"/>
          </a:xfrm>
        </p:spPr>
        <p:txBody>
          <a:bodyPr/>
          <a:lstStyle/>
          <a:p>
            <a:r>
              <a:rPr lang="ru-RU" dirty="0"/>
              <a:t>Распределение сетевых заведений</a:t>
            </a:r>
          </a:p>
        </p:txBody>
      </p:sp>
      <p:pic>
        <p:nvPicPr>
          <p:cNvPr id="5" name="Объект 4">
            <a:extLst>
              <a:ext uri="{FF2B5EF4-FFF2-40B4-BE49-F238E27FC236}">
                <a16:creationId xmlns:a16="http://schemas.microsoft.com/office/drawing/2014/main" id="{721045F3-814A-D144-AF92-CD262D987515}"/>
              </a:ext>
            </a:extLst>
          </p:cNvPr>
          <p:cNvPicPr>
            <a:picLocks noGrp="1" noChangeAspect="1"/>
          </p:cNvPicPr>
          <p:nvPr>
            <p:ph idx="1"/>
          </p:nvPr>
        </p:nvPicPr>
        <p:blipFill>
          <a:blip r:embed="rId3"/>
          <a:stretch>
            <a:fillRect/>
          </a:stretch>
        </p:blipFill>
        <p:spPr>
          <a:xfrm>
            <a:off x="6763755" y="1101686"/>
            <a:ext cx="5110924" cy="4033321"/>
          </a:xfrm>
        </p:spPr>
      </p:pic>
      <p:pic>
        <p:nvPicPr>
          <p:cNvPr id="7" name="Рисунок 6">
            <a:extLst>
              <a:ext uri="{FF2B5EF4-FFF2-40B4-BE49-F238E27FC236}">
                <a16:creationId xmlns:a16="http://schemas.microsoft.com/office/drawing/2014/main" id="{1B36930B-7076-A94D-B529-5A8D8CB4A4D8}"/>
              </a:ext>
            </a:extLst>
          </p:cNvPr>
          <p:cNvPicPr>
            <a:picLocks noChangeAspect="1"/>
          </p:cNvPicPr>
          <p:nvPr/>
        </p:nvPicPr>
        <p:blipFill>
          <a:blip r:embed="rId4"/>
          <a:stretch>
            <a:fillRect/>
          </a:stretch>
        </p:blipFill>
        <p:spPr>
          <a:xfrm>
            <a:off x="1013092" y="1101686"/>
            <a:ext cx="5616956" cy="4033321"/>
          </a:xfrm>
          <a:prstGeom prst="rect">
            <a:avLst/>
          </a:prstGeom>
        </p:spPr>
      </p:pic>
      <p:sp>
        <p:nvSpPr>
          <p:cNvPr id="11" name="TextBox 10">
            <a:extLst>
              <a:ext uri="{FF2B5EF4-FFF2-40B4-BE49-F238E27FC236}">
                <a16:creationId xmlns:a16="http://schemas.microsoft.com/office/drawing/2014/main" id="{AFA75479-6D1F-064F-8F72-54A5D2416986}"/>
              </a:ext>
            </a:extLst>
          </p:cNvPr>
          <p:cNvSpPr txBox="1"/>
          <p:nvPr/>
        </p:nvSpPr>
        <p:spPr>
          <a:xfrm>
            <a:off x="1013092" y="5222096"/>
            <a:ext cx="10861587" cy="1323439"/>
          </a:xfrm>
          <a:prstGeom prst="rect">
            <a:avLst/>
          </a:prstGeom>
          <a:noFill/>
        </p:spPr>
        <p:txBody>
          <a:bodyPr wrap="square">
            <a:spAutoFit/>
          </a:bodyPr>
          <a:lstStyle/>
          <a:p>
            <a:pPr marL="285750" indent="-285750" algn="just">
              <a:buFont typeface="Wingdings" pitchFamily="2" charset="2"/>
              <a:buChar char="§"/>
            </a:pPr>
            <a:r>
              <a:rPr lang="ru-RU" sz="1600" b="0" i="0" dirty="0">
                <a:solidFill>
                  <a:srgbClr val="000000"/>
                </a:solidFill>
                <a:effectLst/>
              </a:rPr>
              <a:t>Сетевых заведений от общего количества - 38,1%, несетевых - 61,9%</a:t>
            </a:r>
          </a:p>
          <a:p>
            <a:pPr marL="285750" indent="-285750" algn="just">
              <a:buFont typeface="Wingdings" pitchFamily="2" charset="2"/>
              <a:buChar char="§"/>
            </a:pPr>
            <a:r>
              <a:rPr lang="ru-RU" sz="1600" b="0" i="0" dirty="0">
                <a:solidFill>
                  <a:srgbClr val="000000"/>
                </a:solidFill>
                <a:effectLst/>
              </a:rPr>
              <a:t>Из сетевых заведений по категориям лидеры - кафе, рестораны, кофейни. Меньше всего сетевых: баров, булочных и столовых.</a:t>
            </a:r>
          </a:p>
          <a:p>
            <a:pPr marL="285750" indent="-285750" algn="just">
              <a:buFont typeface="Wingdings" pitchFamily="2" charset="2"/>
              <a:buChar char="§"/>
            </a:pPr>
            <a:r>
              <a:rPr lang="ru-RU" sz="1600" b="0" i="0" dirty="0">
                <a:solidFill>
                  <a:srgbClr val="000000"/>
                </a:solidFill>
                <a:effectLst/>
              </a:rPr>
              <a:t>В топе по процентному соотношению сетевых заведений к общему количеству заведений этой </a:t>
            </a:r>
            <a:r>
              <a:rPr lang="ru-RU" sz="1600" dirty="0">
                <a:solidFill>
                  <a:srgbClr val="000000"/>
                </a:solidFill>
              </a:rPr>
              <a:t>категории</a:t>
            </a:r>
            <a:r>
              <a:rPr lang="ru-RU" sz="1600" b="0" i="0" dirty="0">
                <a:solidFill>
                  <a:srgbClr val="000000"/>
                </a:solidFill>
                <a:effectLst/>
              </a:rPr>
              <a:t>: булочные, пиццерии, кофейни, заведения быстрого питания. Меньше всего сетевых заведений в категории бар и паб.</a:t>
            </a:r>
          </a:p>
        </p:txBody>
      </p:sp>
    </p:spTree>
    <p:extLst>
      <p:ext uri="{BB962C8B-B14F-4D97-AF65-F5344CB8AC3E}">
        <p14:creationId xmlns:p14="http://schemas.microsoft.com/office/powerpoint/2010/main" val="3375545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5A6C3979-ECAE-9242-A2A2-0BCE9471B913}"/>
              </a:ext>
            </a:extLst>
          </p:cNvPr>
          <p:cNvPicPr>
            <a:picLocks noGrp="1" noChangeAspect="1"/>
          </p:cNvPicPr>
          <p:nvPr>
            <p:ph idx="1"/>
          </p:nvPr>
        </p:nvPicPr>
        <p:blipFill>
          <a:blip r:embed="rId2"/>
          <a:stretch>
            <a:fillRect/>
          </a:stretch>
        </p:blipFill>
        <p:spPr>
          <a:xfrm>
            <a:off x="2991978" y="1043160"/>
            <a:ext cx="6624848" cy="4590431"/>
          </a:xfrm>
        </p:spPr>
      </p:pic>
      <p:sp>
        <p:nvSpPr>
          <p:cNvPr id="7" name="TextBox 6">
            <a:extLst>
              <a:ext uri="{FF2B5EF4-FFF2-40B4-BE49-F238E27FC236}">
                <a16:creationId xmlns:a16="http://schemas.microsoft.com/office/drawing/2014/main" id="{C0487745-87C9-CB4E-B97D-7B1CB2CD44CC}"/>
              </a:ext>
            </a:extLst>
          </p:cNvPr>
          <p:cNvSpPr txBox="1"/>
          <p:nvPr/>
        </p:nvSpPr>
        <p:spPr>
          <a:xfrm>
            <a:off x="1283465" y="5633591"/>
            <a:ext cx="10041875" cy="1077218"/>
          </a:xfrm>
          <a:prstGeom prst="rect">
            <a:avLst/>
          </a:prstGeom>
          <a:noFill/>
        </p:spPr>
        <p:txBody>
          <a:bodyPr wrap="square">
            <a:spAutoFit/>
          </a:bodyPr>
          <a:lstStyle/>
          <a:p>
            <a:pPr marL="285750" indent="-285750" algn="just">
              <a:buFont typeface="Wingdings" pitchFamily="2" charset="2"/>
              <a:buChar char="§"/>
            </a:pPr>
            <a:r>
              <a:rPr lang="ru-RU" sz="1600" dirty="0">
                <a:solidFill>
                  <a:srgbClr val="000000"/>
                </a:solidFill>
              </a:rPr>
              <a:t>Проанализированы данные по заведениям из 9 районов Москвы. По количеству заведений, лидирует ЦАО, САО и ЮАО. Меньше всего заведений в СЗАО – 409. В разбивке по району и категории можно наблюдать, что в каждом районе самые популярные заведения это ресторан, кафе, кофейня. Меньше всего столовых и булочных.</a:t>
            </a:r>
          </a:p>
        </p:txBody>
      </p:sp>
      <p:sp>
        <p:nvSpPr>
          <p:cNvPr id="10" name="Заголовок 1">
            <a:extLst>
              <a:ext uri="{FF2B5EF4-FFF2-40B4-BE49-F238E27FC236}">
                <a16:creationId xmlns:a16="http://schemas.microsoft.com/office/drawing/2014/main" id="{06445BA4-9057-9E47-8913-F3189C15091B}"/>
              </a:ext>
            </a:extLst>
          </p:cNvPr>
          <p:cNvSpPr>
            <a:spLocks noGrp="1"/>
          </p:cNvSpPr>
          <p:nvPr>
            <p:ph type="title"/>
          </p:nvPr>
        </p:nvSpPr>
        <p:spPr>
          <a:xfrm>
            <a:off x="1371600" y="343242"/>
            <a:ext cx="10041874" cy="933450"/>
          </a:xfrm>
        </p:spPr>
        <p:txBody>
          <a:bodyPr>
            <a:normAutofit/>
          </a:bodyPr>
          <a:lstStyle/>
          <a:p>
            <a:r>
              <a:rPr lang="ru-RU" dirty="0"/>
              <a:t>Распределение заведений по районам</a:t>
            </a:r>
          </a:p>
        </p:txBody>
      </p:sp>
    </p:spTree>
    <p:extLst>
      <p:ext uri="{BB962C8B-B14F-4D97-AF65-F5344CB8AC3E}">
        <p14:creationId xmlns:p14="http://schemas.microsoft.com/office/powerpoint/2010/main" val="1040583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41A030FF-B3B2-CB41-8095-736A80109E35}"/>
              </a:ext>
            </a:extLst>
          </p:cNvPr>
          <p:cNvPicPr>
            <a:picLocks noGrp="1" noChangeAspect="1"/>
          </p:cNvPicPr>
          <p:nvPr>
            <p:ph idx="1"/>
          </p:nvPr>
        </p:nvPicPr>
        <p:blipFill>
          <a:blip r:embed="rId2"/>
          <a:stretch>
            <a:fillRect/>
          </a:stretch>
        </p:blipFill>
        <p:spPr>
          <a:xfrm>
            <a:off x="3611613" y="1219485"/>
            <a:ext cx="5951434" cy="4419029"/>
          </a:xfrm>
        </p:spPr>
      </p:pic>
      <p:sp>
        <p:nvSpPr>
          <p:cNvPr id="6" name="Заголовок 1">
            <a:extLst>
              <a:ext uri="{FF2B5EF4-FFF2-40B4-BE49-F238E27FC236}">
                <a16:creationId xmlns:a16="http://schemas.microsoft.com/office/drawing/2014/main" id="{0EF44415-9FB0-244C-B116-CD60B830508F}"/>
              </a:ext>
            </a:extLst>
          </p:cNvPr>
          <p:cNvSpPr txBox="1">
            <a:spLocks/>
          </p:cNvSpPr>
          <p:nvPr/>
        </p:nvSpPr>
        <p:spPr>
          <a:xfrm>
            <a:off x="1371600" y="343242"/>
            <a:ext cx="10041874" cy="93345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ru-RU" dirty="0"/>
              <a:t>Средние рейтинги по районам</a:t>
            </a:r>
          </a:p>
        </p:txBody>
      </p:sp>
      <p:sp>
        <p:nvSpPr>
          <p:cNvPr id="8" name="TextBox 7">
            <a:extLst>
              <a:ext uri="{FF2B5EF4-FFF2-40B4-BE49-F238E27FC236}">
                <a16:creationId xmlns:a16="http://schemas.microsoft.com/office/drawing/2014/main" id="{75C9319A-88D6-974A-A04B-DB6D6E5A354A}"/>
              </a:ext>
            </a:extLst>
          </p:cNvPr>
          <p:cNvSpPr txBox="1"/>
          <p:nvPr/>
        </p:nvSpPr>
        <p:spPr>
          <a:xfrm>
            <a:off x="1371600" y="5683761"/>
            <a:ext cx="10438482" cy="830997"/>
          </a:xfrm>
          <a:prstGeom prst="rect">
            <a:avLst/>
          </a:prstGeom>
          <a:noFill/>
        </p:spPr>
        <p:txBody>
          <a:bodyPr wrap="square">
            <a:spAutoFit/>
          </a:bodyPr>
          <a:lstStyle/>
          <a:p>
            <a:pPr marL="285750" indent="-285750" algn="just">
              <a:buFont typeface="Wingdings" pitchFamily="2" charset="2"/>
              <a:buChar char="§"/>
            </a:pPr>
            <a:r>
              <a:rPr lang="ru-RU" sz="1600" dirty="0">
                <a:solidFill>
                  <a:srgbClr val="000000"/>
                </a:solidFill>
              </a:rPr>
              <a:t>Средние рейтинги в разбивке по категориям таковы: лидируют бары, пиццерии и рестораны. Ниже всего средний рейтинг у столовых, кафе и </a:t>
            </a:r>
            <a:r>
              <a:rPr lang="ru-RU" sz="1600" dirty="0" err="1">
                <a:solidFill>
                  <a:srgbClr val="000000"/>
                </a:solidFill>
              </a:rPr>
              <a:t>фастфудов</a:t>
            </a:r>
            <a:r>
              <a:rPr lang="ru-RU" sz="1600" dirty="0">
                <a:solidFill>
                  <a:srgbClr val="000000"/>
                </a:solidFill>
              </a:rPr>
              <a:t>. При этом пиццерии, рестораны, кофейни и булочные имеют примерно одинаковый рейтинг. Средний рейтинг расположен в пределах 4.0 - 4.4 </a:t>
            </a:r>
          </a:p>
        </p:txBody>
      </p:sp>
    </p:spTree>
    <p:extLst>
      <p:ext uri="{BB962C8B-B14F-4D97-AF65-F5344CB8AC3E}">
        <p14:creationId xmlns:p14="http://schemas.microsoft.com/office/powerpoint/2010/main" val="1867408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08DE375-E967-3E45-AE72-3D4F06ADFF18}"/>
              </a:ext>
            </a:extLst>
          </p:cNvPr>
          <p:cNvSpPr>
            <a:spLocks noGrp="1"/>
          </p:cNvSpPr>
          <p:nvPr>
            <p:ph type="title"/>
          </p:nvPr>
        </p:nvSpPr>
        <p:spPr>
          <a:xfrm>
            <a:off x="1389961" y="247650"/>
            <a:ext cx="10713904" cy="1485900"/>
          </a:xfrm>
        </p:spPr>
        <p:txBody>
          <a:bodyPr/>
          <a:lstStyle/>
          <a:p>
            <a:r>
              <a:rPr lang="ru-RU" dirty="0"/>
              <a:t>Распределение рейтинга и заведений по районам </a:t>
            </a:r>
          </a:p>
        </p:txBody>
      </p:sp>
      <p:pic>
        <p:nvPicPr>
          <p:cNvPr id="5" name="Объект 4">
            <a:extLst>
              <a:ext uri="{FF2B5EF4-FFF2-40B4-BE49-F238E27FC236}">
                <a16:creationId xmlns:a16="http://schemas.microsoft.com/office/drawing/2014/main" id="{AB63BF3A-177F-6843-ACF7-3DF7F3C80DDD}"/>
              </a:ext>
            </a:extLst>
          </p:cNvPr>
          <p:cNvPicPr>
            <a:picLocks noGrp="1" noChangeAspect="1"/>
          </p:cNvPicPr>
          <p:nvPr>
            <p:ph idx="1"/>
          </p:nvPr>
        </p:nvPicPr>
        <p:blipFill>
          <a:blip r:embed="rId2"/>
          <a:stretch>
            <a:fillRect/>
          </a:stretch>
        </p:blipFill>
        <p:spPr>
          <a:xfrm>
            <a:off x="4507734" y="1733550"/>
            <a:ext cx="7327008" cy="4590132"/>
          </a:xfrm>
        </p:spPr>
      </p:pic>
      <p:sp>
        <p:nvSpPr>
          <p:cNvPr id="6" name="TextBox 5">
            <a:extLst>
              <a:ext uri="{FF2B5EF4-FFF2-40B4-BE49-F238E27FC236}">
                <a16:creationId xmlns:a16="http://schemas.microsoft.com/office/drawing/2014/main" id="{708135C4-D4B6-4445-AE82-EC259667E87F}"/>
              </a:ext>
            </a:extLst>
          </p:cNvPr>
          <p:cNvSpPr txBox="1"/>
          <p:nvPr/>
        </p:nvSpPr>
        <p:spPr>
          <a:xfrm>
            <a:off x="1244907" y="1733550"/>
            <a:ext cx="3117773" cy="3293209"/>
          </a:xfrm>
          <a:prstGeom prst="rect">
            <a:avLst/>
          </a:prstGeom>
          <a:noFill/>
        </p:spPr>
        <p:txBody>
          <a:bodyPr wrap="square" rtlCol="0">
            <a:spAutoFit/>
          </a:bodyPr>
          <a:lstStyle/>
          <a:p>
            <a:pPr marL="285750" indent="-285750">
              <a:buFont typeface="Wingdings" pitchFamily="2" charset="2"/>
              <a:buChar char="§"/>
            </a:pPr>
            <a:r>
              <a:rPr lang="ru-RU" sz="1600" dirty="0">
                <a:solidFill>
                  <a:srgbClr val="000000"/>
                </a:solidFill>
              </a:rPr>
              <a:t>По районам Москвы, лучший средний рейтинг у заведений в ЦАО, САО, СЗАО. Худший средний рейтинг на юго-востоке город. </a:t>
            </a:r>
          </a:p>
          <a:p>
            <a:pPr marL="285750" indent="-285750">
              <a:buFont typeface="Wingdings" pitchFamily="2" charset="2"/>
              <a:buChar char="§"/>
            </a:pPr>
            <a:endParaRPr lang="ru-RU" sz="1600" dirty="0">
              <a:solidFill>
                <a:srgbClr val="000000"/>
              </a:solidFill>
            </a:endParaRPr>
          </a:p>
          <a:p>
            <a:pPr marL="285750" indent="-285750">
              <a:buFont typeface="Wingdings" pitchFamily="2" charset="2"/>
              <a:buChar char="§"/>
            </a:pPr>
            <a:r>
              <a:rPr lang="ru-RU" sz="1600" dirty="0">
                <a:solidFill>
                  <a:srgbClr val="000000"/>
                </a:solidFill>
              </a:rPr>
              <a:t>На карте видно, что большинство заведений расположены в ЦАО, а так же на территориях других районов, которые находятся в непосредственной близости к ЦАО.</a:t>
            </a:r>
          </a:p>
        </p:txBody>
      </p:sp>
    </p:spTree>
    <p:extLst>
      <p:ext uri="{BB962C8B-B14F-4D97-AF65-F5344CB8AC3E}">
        <p14:creationId xmlns:p14="http://schemas.microsoft.com/office/powerpoint/2010/main" val="1690074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48AEB248-24AA-0C4C-AA1D-12970E6FABCE}"/>
              </a:ext>
            </a:extLst>
          </p:cNvPr>
          <p:cNvPicPr>
            <a:picLocks noGrp="1" noChangeAspect="1"/>
          </p:cNvPicPr>
          <p:nvPr>
            <p:ph idx="1"/>
          </p:nvPr>
        </p:nvPicPr>
        <p:blipFill>
          <a:blip r:embed="rId2"/>
          <a:stretch>
            <a:fillRect/>
          </a:stretch>
        </p:blipFill>
        <p:spPr>
          <a:xfrm>
            <a:off x="4719194" y="1582986"/>
            <a:ext cx="7175780" cy="4743450"/>
          </a:xfrm>
        </p:spPr>
      </p:pic>
      <p:sp>
        <p:nvSpPr>
          <p:cNvPr id="6" name="Заголовок 1">
            <a:extLst>
              <a:ext uri="{FF2B5EF4-FFF2-40B4-BE49-F238E27FC236}">
                <a16:creationId xmlns:a16="http://schemas.microsoft.com/office/drawing/2014/main" id="{95EBCD4D-0F1E-174C-83C1-A1AFC1EBA981}"/>
              </a:ext>
            </a:extLst>
          </p:cNvPr>
          <p:cNvSpPr>
            <a:spLocks noGrp="1"/>
          </p:cNvSpPr>
          <p:nvPr>
            <p:ph type="title"/>
          </p:nvPr>
        </p:nvSpPr>
        <p:spPr>
          <a:xfrm>
            <a:off x="1389961" y="247650"/>
            <a:ext cx="10713904" cy="1485900"/>
          </a:xfrm>
        </p:spPr>
        <p:txBody>
          <a:bodyPr/>
          <a:lstStyle/>
          <a:p>
            <a:r>
              <a:rPr lang="ru-RU" dirty="0"/>
              <a:t>Распределение среднего чека по районам </a:t>
            </a:r>
          </a:p>
        </p:txBody>
      </p:sp>
      <p:sp>
        <p:nvSpPr>
          <p:cNvPr id="8" name="TextBox 7">
            <a:extLst>
              <a:ext uri="{FF2B5EF4-FFF2-40B4-BE49-F238E27FC236}">
                <a16:creationId xmlns:a16="http://schemas.microsoft.com/office/drawing/2014/main" id="{3730D5FE-783B-F642-AB33-732BC8BD41AE}"/>
              </a:ext>
            </a:extLst>
          </p:cNvPr>
          <p:cNvSpPr txBox="1"/>
          <p:nvPr/>
        </p:nvSpPr>
        <p:spPr>
          <a:xfrm>
            <a:off x="1225627" y="1582986"/>
            <a:ext cx="3192137" cy="4524315"/>
          </a:xfrm>
          <a:prstGeom prst="rect">
            <a:avLst/>
          </a:prstGeom>
          <a:noFill/>
        </p:spPr>
        <p:txBody>
          <a:bodyPr wrap="square">
            <a:spAutoFit/>
          </a:bodyPr>
          <a:lstStyle/>
          <a:p>
            <a:pPr marL="285750" indent="-285750">
              <a:buFont typeface="Wingdings" pitchFamily="2" charset="2"/>
              <a:buChar char="§"/>
            </a:pPr>
            <a:r>
              <a:rPr lang="ru-RU" sz="1600" dirty="0">
                <a:solidFill>
                  <a:srgbClr val="000000"/>
                </a:solidFill>
              </a:rPr>
              <a:t>Самые дорогие районы по медианному среднему чеку заведений: ЦАО, ЗАО, 1000+р. Самые дешевые - ЮАО, ЮВАО, СВАО - до 600р. Остальные районы в ценовом промежутке между 600-1000 рублями</a:t>
            </a:r>
          </a:p>
          <a:p>
            <a:pPr marL="285750" indent="-285750">
              <a:buFont typeface="Wingdings" pitchFamily="2" charset="2"/>
              <a:buChar char="§"/>
            </a:pPr>
            <a:endParaRPr lang="ru-RU" sz="1600" dirty="0">
              <a:solidFill>
                <a:srgbClr val="000000"/>
              </a:solidFill>
            </a:endParaRPr>
          </a:p>
          <a:p>
            <a:pPr marL="285750" indent="-285750">
              <a:buFont typeface="Wingdings" pitchFamily="2" charset="2"/>
              <a:buChar char="§"/>
            </a:pPr>
            <a:r>
              <a:rPr lang="ru-RU" sz="1600" dirty="0">
                <a:solidFill>
                  <a:srgbClr val="000000"/>
                </a:solidFill>
              </a:rPr>
              <a:t>По категориям - самый дорогой средний чек выходит в заведениях типа: ресторан, бар, чуть более 1200р, что в 2 раза больше, чем следующая по дороговизне среднего чека категория - пиццерии. Самые доступные - кофейни, </a:t>
            </a:r>
            <a:r>
              <a:rPr lang="ru-RU" sz="1600" dirty="0" err="1">
                <a:solidFill>
                  <a:srgbClr val="000000"/>
                </a:solidFill>
              </a:rPr>
              <a:t>фастфуды</a:t>
            </a:r>
            <a:r>
              <a:rPr lang="ru-RU" sz="1600" dirty="0">
                <a:solidFill>
                  <a:srgbClr val="000000"/>
                </a:solidFill>
              </a:rPr>
              <a:t> и столовые</a:t>
            </a:r>
          </a:p>
        </p:txBody>
      </p:sp>
    </p:spTree>
    <p:extLst>
      <p:ext uri="{BB962C8B-B14F-4D97-AF65-F5344CB8AC3E}">
        <p14:creationId xmlns:p14="http://schemas.microsoft.com/office/powerpoint/2010/main" val="1394066990"/>
      </p:ext>
    </p:extLst>
  </p:cSld>
  <p:clrMapOvr>
    <a:masterClrMapping/>
  </p:clrMapOvr>
</p:sld>
</file>

<file path=ppt/theme/theme1.xml><?xml version="1.0" encoding="utf-8"?>
<a:theme xmlns:a="http://schemas.openxmlformats.org/drawingml/2006/main" name="Уголки">
  <a:themeElements>
    <a:clrScheme name="">
      <a:dk1>
        <a:srgbClr val="000000"/>
      </a:dk1>
      <a:lt1>
        <a:srgbClr val="FFFFFF"/>
      </a:lt1>
      <a:dk2>
        <a:srgbClr val="1F497D"/>
      </a:dk2>
      <a:lt2>
        <a:srgbClr val="FFFFFF"/>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Уголки">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Уголки">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{777B210B-65C7-8047-8947-245A3898B941}tf10001072</Template>
  <TotalTime>1119</TotalTime>
  <Words>1256</Words>
  <Application>Microsoft Macintosh PowerPoint</Application>
  <PresentationFormat>Широкоэкранный</PresentationFormat>
  <Paragraphs>67</Paragraphs>
  <Slides>14</Slides>
  <Notes>1</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14</vt:i4>
      </vt:variant>
    </vt:vector>
  </HeadingPairs>
  <TitlesOfParts>
    <vt:vector size="18" baseType="lpstr">
      <vt:lpstr>Calibri</vt:lpstr>
      <vt:lpstr>Franklin Gothic Book</vt:lpstr>
      <vt:lpstr>Wingdings</vt:lpstr>
      <vt:lpstr>Уголки</vt:lpstr>
      <vt:lpstr>Исследование рынка общественного питания в Г. Москва</vt:lpstr>
      <vt:lpstr>Задачи и цели исследования</vt:lpstr>
      <vt:lpstr>Вывод:</vt:lpstr>
      <vt:lpstr>Категории заведений</vt:lpstr>
      <vt:lpstr>Распределение сетевых заведений</vt:lpstr>
      <vt:lpstr>Распределение заведений по районам</vt:lpstr>
      <vt:lpstr>Презентация PowerPoint</vt:lpstr>
      <vt:lpstr>Распределение рейтинга и заведений по районам </vt:lpstr>
      <vt:lpstr>Распределение среднего чека по районам </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Исследование рынка общественного питания в Г. Москва</dc:title>
  <dc:creator>Dmitriy L</dc:creator>
  <cp:lastModifiedBy>Dmitriy L</cp:lastModifiedBy>
  <cp:revision>1</cp:revision>
  <dcterms:created xsi:type="dcterms:W3CDTF">2024-08-23T13:25:17Z</dcterms:created>
  <dcterms:modified xsi:type="dcterms:W3CDTF">2024-08-24T08:04:26Z</dcterms:modified>
</cp:coreProperties>
</file>